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4"/>
    <p:sldMasterId id="2147483723" r:id="rId5"/>
  </p:sldMasterIdLst>
  <p:notesMasterIdLst>
    <p:notesMasterId r:id="rId40"/>
  </p:notesMasterIdLst>
  <p:sldIdLst>
    <p:sldId id="256" r:id="rId6"/>
    <p:sldId id="786" r:id="rId7"/>
    <p:sldId id="257" r:id="rId8"/>
    <p:sldId id="728" r:id="rId9"/>
    <p:sldId id="595" r:id="rId10"/>
    <p:sldId id="794" r:id="rId11"/>
    <p:sldId id="796" r:id="rId12"/>
    <p:sldId id="797" r:id="rId13"/>
    <p:sldId id="798" r:id="rId14"/>
    <p:sldId id="804" r:id="rId15"/>
    <p:sldId id="596" r:id="rId16"/>
    <p:sldId id="650" r:id="rId17"/>
    <p:sldId id="785" r:id="rId18"/>
    <p:sldId id="787" r:id="rId19"/>
    <p:sldId id="788" r:id="rId20"/>
    <p:sldId id="737" r:id="rId21"/>
    <p:sldId id="742" r:id="rId22"/>
    <p:sldId id="789" r:id="rId23"/>
    <p:sldId id="286" r:id="rId24"/>
    <p:sldId id="803" r:id="rId25"/>
    <p:sldId id="289" r:id="rId26"/>
    <p:sldId id="783" r:id="rId27"/>
    <p:sldId id="283" r:id="rId28"/>
    <p:sldId id="284" r:id="rId29"/>
    <p:sldId id="805" r:id="rId30"/>
    <p:sldId id="293" r:id="rId31"/>
    <p:sldId id="290" r:id="rId32"/>
    <p:sldId id="291" r:id="rId33"/>
    <p:sldId id="292" r:id="rId34"/>
    <p:sldId id="295" r:id="rId35"/>
    <p:sldId id="296" r:id="rId36"/>
    <p:sldId id="298" r:id="rId37"/>
    <p:sldId id="300" r:id="rId38"/>
    <p:sldId id="273" r:id="rId3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5CDDFD2-B1BF-4175-8900-BB1A3B45417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7049C8F-99DA-4FE7-9FB3-4F85A26AA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8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8E3AFC57-24F0-4DCE-B130-40A61FB01933}" type="slidenum">
              <a:rPr lang="en-US">
                <a:solidFill>
                  <a:srgbClr val="000000"/>
                </a:solidFill>
                <a:latin typeface="Times" pitchFamily="18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6563" y="712788"/>
            <a:ext cx="6318250" cy="3554412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217" y="4502310"/>
            <a:ext cx="5753740" cy="4262789"/>
          </a:xfrm>
          <a:noFill/>
          <a:ln/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8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79093" indent="-279093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400"/>
              <a:t>Was anyone Hurt?</a:t>
            </a:r>
          </a:p>
          <a:p>
            <a:pPr marL="746411" lvl="1" indent="-279093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/>
              <a:t>Take care of any necessary medical or first aid treatment first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Tell Someone:</a:t>
            </a:r>
          </a:p>
          <a:p>
            <a:pPr marL="746411" lvl="1" indent="-279093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/>
              <a:t>All incidents shall be reported directly to the appropriate supervisor immediately</a:t>
            </a:r>
          </a:p>
          <a:p>
            <a:pPr marL="746411" lvl="1" indent="-279093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/>
              <a:t>Any serious incident or an incident requiring medical treatment shall be reported to Risk Management immediately</a:t>
            </a:r>
          </a:p>
          <a:p>
            <a:pPr marL="746411" lvl="1" indent="-279093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/>
              <a:t>All other incidents shall be reported with in 24 hours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Reporting the Incident:</a:t>
            </a:r>
          </a:p>
          <a:p>
            <a:pPr lvl="1" eaLnBrk="1" hangingPunct="1">
              <a:lnSpc>
                <a:spcPct val="105000"/>
              </a:lnSpc>
              <a:spcBef>
                <a:spcPct val="35000"/>
              </a:spcBef>
              <a:buFont typeface="Wingdings 2" pitchFamily="18" charset="2"/>
              <a:buNone/>
              <a:defRPr/>
            </a:pPr>
            <a:r>
              <a:rPr lang="en-US" sz="2400"/>
              <a:t>Employee:</a:t>
            </a:r>
          </a:p>
          <a:p>
            <a:pPr marL="1213729" lvl="2" indent="-279093">
              <a:lnSpc>
                <a:spcPct val="105000"/>
              </a:lnSpc>
              <a:spcBef>
                <a:spcPct val="35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/>
              <a:t>Must complete an incident report</a:t>
            </a:r>
          </a:p>
          <a:p>
            <a:pPr marL="746411" lvl="1" indent="-279093">
              <a:lnSpc>
                <a:spcPct val="105000"/>
              </a:lnSpc>
              <a:spcBef>
                <a:spcPct val="35000"/>
              </a:spcBef>
              <a:buClr>
                <a:srgbClr val="0BD0D9"/>
              </a:buClr>
              <a:buSzPct val="95000"/>
              <a:defRPr/>
            </a:pPr>
            <a:r>
              <a:rPr lang="en-US" sz="2400"/>
              <a:t>Supervisor :</a:t>
            </a:r>
          </a:p>
          <a:p>
            <a:pPr marL="1213729" lvl="2" indent="-279093">
              <a:lnSpc>
                <a:spcPct val="105000"/>
              </a:lnSpc>
              <a:spcBef>
                <a:spcPct val="35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/>
              <a:t>Investigates the incident</a:t>
            </a:r>
          </a:p>
          <a:p>
            <a:pPr marL="1213729" lvl="2" indent="-279093">
              <a:lnSpc>
                <a:spcPct val="105000"/>
              </a:lnSpc>
              <a:spcBef>
                <a:spcPct val="35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400"/>
              <a:t>If employee can’t complete the report, the supervisor is required to do a preliminary report</a:t>
            </a:r>
          </a:p>
          <a:p>
            <a:pPr>
              <a:defRPr/>
            </a:pPr>
            <a:endParaRPr lang="en-US"/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9655B2DF-D9F6-4776-A98A-53B31383061B}" type="slidenum">
              <a:rPr lang="en-US">
                <a:solidFill>
                  <a:srgbClr val="000000"/>
                </a:solidFill>
                <a:latin typeface="Times" pitchFamily="18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3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9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5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5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0365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0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00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63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9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2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one 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"/>
            <a:ext cx="113792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24373-B886-4330-93D7-55836859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3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ckground one 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"/>
            <a:ext cx="113792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1B40-8636-4E33-BB32-C173FDD9A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5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1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333399"/>
                </a:solidFill>
              </a:defRPr>
            </a:lvl1pPr>
            <a:lvl2pPr>
              <a:defRPr sz="2400">
                <a:solidFill>
                  <a:srgbClr val="C00000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CF92-EAAF-4068-AE88-DD4EC9D92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5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3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5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5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4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3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7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one s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"/>
            <a:ext cx="11379200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25952" y="127000"/>
            <a:ext cx="6851649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DFB4B8F2-9A28-4F0F-AC3A-0772EE95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0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mployees.roundrocktexas.gov/departments/human-resources/safety-risk-management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r>
              <a:rPr lang="en-US" cap="none" dirty="0">
                <a:solidFill>
                  <a:schemeClr val="accent1">
                    <a:lumMod val="50000"/>
                  </a:schemeClr>
                </a:solidFill>
              </a:rPr>
              <a:t>Workers’</a:t>
            </a:r>
            <a:r>
              <a:rPr lang="en-US" cap="small" dirty="0">
                <a:solidFill>
                  <a:schemeClr val="accent1">
                    <a:lumMod val="50000"/>
                  </a:schemeClr>
                </a:solidFill>
              </a:rPr>
              <a:t> C</a:t>
            </a:r>
            <a:r>
              <a:rPr lang="en-US" cap="none" dirty="0">
                <a:solidFill>
                  <a:schemeClr val="accent1">
                    <a:lumMod val="50000"/>
                  </a:schemeClr>
                </a:solidFill>
              </a:rPr>
              <a:t>ompensation</a:t>
            </a:r>
            <a:r>
              <a:rPr lang="en-US" cap="small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cap="none" dirty="0">
                <a:solidFill>
                  <a:schemeClr val="accent1">
                    <a:lumMod val="50000"/>
                  </a:schemeClr>
                </a:solidFill>
              </a:rPr>
              <a:t>Auto</a:t>
            </a:r>
            <a:r>
              <a:rPr lang="en-US" cap="sm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cap="none" dirty="0">
                <a:solidFill>
                  <a:schemeClr val="accent1">
                    <a:lumMod val="50000"/>
                  </a:schemeClr>
                </a:solidFill>
              </a:rPr>
              <a:t>Accidents &amp; Drug Testing: An Overview for New Supervisors and Employees</a:t>
            </a:r>
            <a:br>
              <a:rPr lang="en-US" cap="small" dirty="0">
                <a:solidFill>
                  <a:schemeClr val="accent1">
                    <a:lumMod val="50000"/>
                  </a:schemeClr>
                </a:solidFill>
              </a:rPr>
            </a:br>
            <a:endParaRPr lang="en-US" cap="smal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5388429"/>
            <a:ext cx="9064292" cy="86541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By Michael Bennett, Risk manager and Kevin Vaughn, Safety Coordinator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2F76C-451B-42F8-97B0-AA4A056B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6"/>
            <a:ext cx="2164219" cy="1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75AC-9213-97BF-AF67-EEFB3EC4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Filing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FA5E52-EE34-97C3-408A-68DEE1654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89957" y="1849709"/>
            <a:ext cx="10140043" cy="442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164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473147" y="357016"/>
            <a:ext cx="5873622" cy="6858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Arial" pitchFamily="34" charset="0"/>
              </a:rPr>
              <a:t>Work Related Injury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1589903" y="151800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95000"/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Was anyone hurt?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en-US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Does the injured worker want or need medical treatment?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en-US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Seek medical care if necessary; emergency or urgent care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5000"/>
              <a:defRPr/>
            </a:pPr>
            <a:endParaRPr lang="en-US" sz="2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1524000" y="2913765"/>
            <a:ext cx="9144000" cy="394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95000"/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Tell someone!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Report all accidents immediately to Supervisor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Accidents requiring medical treatment must be reported to Safety/Risk Management </a:t>
            </a:r>
            <a:r>
              <a:rPr lang="en-US" sz="2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immediately!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 other accidents shall be reported </a:t>
            </a:r>
            <a:r>
              <a:rPr lang="en-US" sz="2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 the next business day </a:t>
            </a:r>
            <a:r>
              <a:rPr lang="en-US" sz="2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 Safety/Risk Management on an incident form</a:t>
            </a:r>
          </a:p>
          <a:p>
            <a:pPr marL="914400" lvl="1" indent="-457200" defTabSz="91440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  <a:defRPr/>
            </a:pPr>
            <a:endParaRPr lang="en-US" sz="2600" b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marL="730250" lvl="1" indent="-273050" defTabSz="91440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sz="2000" b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132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087" y="229110"/>
            <a:ext cx="7257536" cy="147320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Seeking Medical Treatment For An On-The-Job Injury?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450" y="1598645"/>
            <a:ext cx="11019452" cy="487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Emergency medical care can be obtained from any hospital emergency room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For non-emergency injuries, care must be obtained at the City’s </a:t>
            </a:r>
            <a:r>
              <a:rPr lang="en-US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RockCare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clinic. 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After hours care can be attained at any urgent care clinic.  </a:t>
            </a:r>
            <a:r>
              <a:rPr lang="en-US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CareNow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is preferred 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Employee must go to </a:t>
            </a:r>
            <a:r>
              <a:rPr lang="en-US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Rockcare</a:t>
            </a:r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the next business day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Follow-up medical treatment must be obtained by doctors contracted with the Workers’ Compensation network of providers</a:t>
            </a:r>
          </a:p>
        </p:txBody>
      </p:sp>
    </p:spTree>
    <p:extLst>
      <p:ext uri="{BB962C8B-B14F-4D97-AF65-F5344CB8AC3E}">
        <p14:creationId xmlns:p14="http://schemas.microsoft.com/office/powerpoint/2010/main" val="184759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2465-8767-9455-5498-D9F86389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52" y="127000"/>
            <a:ext cx="6851649" cy="92332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Ascension Seton 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F034114-C542-8615-A7C7-10187B2AB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559627" y="1393370"/>
            <a:ext cx="6090557" cy="497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477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F2E2-11E3-48DD-13E1-81755CB2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St. David’s 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260744-5747-C3DE-9833-4A80B6225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04457" y="1981200"/>
            <a:ext cx="5715000" cy="462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47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4E06-24B4-862C-1C1E-9EA1D6001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817" y="1041834"/>
            <a:ext cx="4353886" cy="1473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First Fill Cards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CAB7E1-A307-B473-EE11-786D25501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914" y="1041834"/>
            <a:ext cx="5922628" cy="5567494"/>
          </a:xfrm>
        </p:spPr>
      </p:pic>
    </p:spTree>
    <p:extLst>
      <p:ext uri="{BB962C8B-B14F-4D97-AF65-F5344CB8AC3E}">
        <p14:creationId xmlns:p14="http://schemas.microsoft.com/office/powerpoint/2010/main" val="1011509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+mn-lt"/>
                <a:cs typeface="Times New Roman" pitchFamily="18" charset="0"/>
              </a:rPr>
              <a:t>Prohibited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9144000" cy="48768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+mn-lt"/>
                <a:cs typeface="Times New Roman" pitchFamily="18" charset="0"/>
              </a:rPr>
              <a:t>It is a violation of law for any employee, supervisor, or manager of the City to discharge or in any other manner discriminate against an employee because the employee files a workers’ comp claim in good faith. </a:t>
            </a:r>
          </a:p>
        </p:txBody>
      </p:sp>
    </p:spTree>
    <p:extLst>
      <p:ext uri="{BB962C8B-B14F-4D97-AF65-F5344CB8AC3E}">
        <p14:creationId xmlns:p14="http://schemas.microsoft.com/office/powerpoint/2010/main" val="2692447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897" y="127000"/>
            <a:ext cx="7084541" cy="147320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Workers’ Compensation Dispute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330" y="1981200"/>
            <a:ext cx="9028670" cy="41148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TML has the final say on  your claim. You can dispute their decision with them. If you still aren’t satisfied you can appeal to the Texas Dept. of Insurance.</a:t>
            </a:r>
          </a:p>
        </p:txBody>
      </p:sp>
    </p:spTree>
    <p:extLst>
      <p:ext uri="{BB962C8B-B14F-4D97-AF65-F5344CB8AC3E}">
        <p14:creationId xmlns:p14="http://schemas.microsoft.com/office/powerpoint/2010/main" val="356657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823-9CC3-4F64-251A-C1B20A1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Time 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03F26-FAC6-6016-008A-166169079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All time on the day of the injury is regular hours worked</a:t>
            </a:r>
          </a:p>
          <a:p>
            <a:r>
              <a:rPr lang="en-US">
                <a:solidFill>
                  <a:schemeClr val="tx1"/>
                </a:solidFill>
              </a:rPr>
              <a:t>All time on light duty is regular hours worked</a:t>
            </a:r>
          </a:p>
          <a:p>
            <a:r>
              <a:rPr lang="en-US">
                <a:solidFill>
                  <a:schemeClr val="tx1"/>
                </a:solidFill>
              </a:rPr>
              <a:t>Only the time when the employee is completely off work should be entered as WC</a:t>
            </a:r>
          </a:p>
        </p:txBody>
      </p:sp>
    </p:spTree>
    <p:extLst>
      <p:ext uri="{BB962C8B-B14F-4D97-AF65-F5344CB8AC3E}">
        <p14:creationId xmlns:p14="http://schemas.microsoft.com/office/powerpoint/2010/main" val="2241925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1CD9-52C8-469E-8B5C-ED71BB16E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42" y="-32949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Automobile accidents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314FB-9C9A-4507-9B53-7ABA13E4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92328" y="877315"/>
            <a:ext cx="3882632" cy="2911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14104-BCC3-45C6-9E25-EFBAD8F7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12080" y="3871291"/>
            <a:ext cx="3882632" cy="2911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271716-19E3-455A-9755-E05954801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01214" y="877317"/>
            <a:ext cx="3882631" cy="2911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926348-48FD-4553-B7E7-A24F5AB32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714463" y="3871291"/>
            <a:ext cx="3882635" cy="2911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1EE1AA-EBC6-4F14-BCBE-4015556CF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8627168" y="877315"/>
            <a:ext cx="3359424" cy="2911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2DC8F-8B8A-4F7D-B58A-732E8A152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8684348" y="3871293"/>
            <a:ext cx="3302244" cy="29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4238-E64B-E424-8EFA-ADDC6A5B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035" y="588393"/>
            <a:ext cx="6095999" cy="429399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Every Risk Management Policy and Form can be Found with this QR Code</a:t>
            </a:r>
          </a:p>
        </p:txBody>
      </p:sp>
      <p:pic>
        <p:nvPicPr>
          <p:cNvPr id="4" name="Content Placeholder 3" descr="A qr code with a logo&#10;&#10;Description automatically generated with medium confidence">
            <a:extLst>
              <a:ext uri="{FF2B5EF4-FFF2-40B4-BE49-F238E27FC236}">
                <a16:creationId xmlns:a16="http://schemas.microsoft.com/office/drawing/2014/main" id="{5246E83F-E7BA-A14B-19D8-5AD415D19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55490"/>
            <a:ext cx="5402510" cy="5402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39AE2-CA66-D612-47C2-1360BA05B654}"/>
              </a:ext>
            </a:extLst>
          </p:cNvPr>
          <p:cNvSpPr txBox="1"/>
          <p:nvPr/>
        </p:nvSpPr>
        <p:spPr>
          <a:xfrm>
            <a:off x="6096000" y="4005554"/>
            <a:ext cx="609460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Safety &amp; Risk Management | Round Rock EmployeeNet (roundrocktexas.gov)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0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D4C0C-78CB-6BE2-EE24-2E4D257C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469" y="2296316"/>
            <a:ext cx="9905998" cy="2955191"/>
          </a:xfrm>
        </p:spPr>
        <p:txBody>
          <a:bodyPr>
            <a:normAutofit/>
          </a:bodyPr>
          <a:lstStyle/>
          <a:p>
            <a:r>
              <a:rPr lang="en-US" sz="3600"/>
              <a:t>Anybody here born </a:t>
            </a:r>
            <a:r>
              <a:rPr lang="en-US" sz="3600">
                <a:solidFill>
                  <a:srgbClr val="FF0000"/>
                </a:solidFill>
              </a:rPr>
              <a:t>AFTER</a:t>
            </a:r>
            <a:r>
              <a:rPr lang="en-US" sz="3600"/>
              <a:t> November 7, 2000?</a:t>
            </a:r>
            <a:br>
              <a:rPr lang="en-US" sz="3600"/>
            </a:br>
            <a:br>
              <a:rPr lang="en-US" sz="3600"/>
            </a:br>
            <a:r>
              <a:rPr lang="en-US" sz="3600"/>
              <a:t>Why is this date important? </a:t>
            </a:r>
            <a:br>
              <a:rPr lang="en-US" sz="36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A048-A013-48D7-A055-C42D1B11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pPr algn="ctr"/>
            <a:r>
              <a:rPr lang="en-US"/>
              <a:t>Why take driving seriously?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80502-6BB4-428D-821D-860C49AB5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10799"/>
            <a:ext cx="9905999" cy="549184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It has been over 25 years since Texas went 24 hours without a motor vehicle fatality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Auto accidents are the leading cause of employee deaths and have been for over 50 straight years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 person dies in an auto accident in Texas every 2 ½ hours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 person is injured an auto accident in Texas every 2 minutes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Texas has led the nation in auto accidents and auto deaths every year for well over a decade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65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A50C3E8-7661-A2E6-B17D-52A18CD30C38}"/>
              </a:ext>
            </a:extLst>
          </p:cNvPr>
          <p:cNvSpPr txBox="1">
            <a:spLocks/>
          </p:cNvSpPr>
          <p:nvPr/>
        </p:nvSpPr>
        <p:spPr>
          <a:xfrm>
            <a:off x="1979802" y="494950"/>
            <a:ext cx="9229986" cy="6199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Auto fatalities in the State of Texas</a:t>
            </a:r>
          </a:p>
          <a:p>
            <a:r>
              <a:rPr lang="en-US" dirty="0"/>
              <a:t>2016		3,794</a:t>
            </a:r>
          </a:p>
          <a:p>
            <a:r>
              <a:rPr lang="en-US" dirty="0"/>
              <a:t>2017		3,726</a:t>
            </a:r>
          </a:p>
          <a:p>
            <a:r>
              <a:rPr lang="en-US" dirty="0"/>
              <a:t>2018		3,652</a:t>
            </a:r>
          </a:p>
          <a:p>
            <a:r>
              <a:rPr lang="en-US" dirty="0"/>
              <a:t>2019		3,610</a:t>
            </a:r>
          </a:p>
          <a:p>
            <a:r>
              <a:rPr lang="en-US" dirty="0"/>
              <a:t>2020		3,893</a:t>
            </a:r>
          </a:p>
          <a:p>
            <a:r>
              <a:rPr lang="en-US" dirty="0"/>
              <a:t>2021		4,456</a:t>
            </a:r>
          </a:p>
          <a:p>
            <a:r>
              <a:rPr lang="en-US" dirty="0"/>
              <a:t>2022		4,410 </a:t>
            </a:r>
          </a:p>
          <a:p>
            <a:r>
              <a:rPr lang="en-US" dirty="0"/>
              <a:t>2023		4,291</a:t>
            </a:r>
          </a:p>
          <a:p>
            <a:r>
              <a:rPr lang="en-US" dirty="0"/>
              <a:t>2024		4,159</a:t>
            </a:r>
          </a:p>
          <a:p>
            <a:r>
              <a:rPr lang="en-US" dirty="0"/>
              <a:t>2025		3, 769</a:t>
            </a:r>
          </a:p>
        </p:txBody>
      </p:sp>
    </p:spTree>
    <p:extLst>
      <p:ext uri="{BB962C8B-B14F-4D97-AF65-F5344CB8AC3E}">
        <p14:creationId xmlns:p14="http://schemas.microsoft.com/office/powerpoint/2010/main" val="322382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63F5-839D-4C4A-95BF-78DD77EA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Automobile accidents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A99B6-256F-4B07-A68A-DCB0AAC8C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470909"/>
          </a:xfrm>
        </p:spPr>
        <p:txBody>
          <a:bodyPr>
            <a:normAutofit/>
          </a:bodyPr>
          <a:lstStyle/>
          <a:p>
            <a:r>
              <a:rPr lang="en-US"/>
              <a:t>Make sure you and any passengers are safe</a:t>
            </a:r>
          </a:p>
          <a:p>
            <a:r>
              <a:rPr lang="en-US"/>
              <a:t>Call 9-1-1</a:t>
            </a:r>
          </a:p>
          <a:p>
            <a:r>
              <a:rPr lang="en-US"/>
              <a:t>Check on other driver(s)</a:t>
            </a:r>
          </a:p>
          <a:p>
            <a:r>
              <a:rPr lang="en-US"/>
              <a:t>Do not leave the scene or move vehicle until so advised by a police officer </a:t>
            </a:r>
            <a:r>
              <a:rPr lang="en-US">
                <a:solidFill>
                  <a:srgbClr val="FF0000"/>
                </a:solidFill>
              </a:rPr>
              <a:t>unless </a:t>
            </a:r>
            <a:r>
              <a:rPr lang="en-US"/>
              <a:t>you are on I-35, frontage road, or other major thoroughfare and remaining in place would increase you chance of injury</a:t>
            </a:r>
          </a:p>
          <a:p>
            <a:r>
              <a:rPr lang="en-US"/>
              <a:t>Turn on emergency flashers</a:t>
            </a:r>
          </a:p>
          <a:p>
            <a:r>
              <a:rPr lang="en-US"/>
              <a:t>Exit the vehicle and move far away from the scene</a:t>
            </a:r>
          </a:p>
        </p:txBody>
      </p:sp>
    </p:spTree>
    <p:extLst>
      <p:ext uri="{BB962C8B-B14F-4D97-AF65-F5344CB8AC3E}">
        <p14:creationId xmlns:p14="http://schemas.microsoft.com/office/powerpoint/2010/main" val="372705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E0E0-48AD-4D02-B860-019A2B15F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Automobile accidents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4D094-73CF-48DE-9002-C4AD2D77B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23358"/>
            <a:ext cx="9905999" cy="4905915"/>
          </a:xfrm>
        </p:spPr>
        <p:txBody>
          <a:bodyPr>
            <a:normAutofit/>
          </a:bodyPr>
          <a:lstStyle/>
          <a:p>
            <a:r>
              <a:rPr lang="en-US" sz="2600"/>
              <a:t>Contact your supervisor</a:t>
            </a:r>
          </a:p>
          <a:p>
            <a:r>
              <a:rPr lang="en-US" sz="2600"/>
              <a:t>Take photographs</a:t>
            </a:r>
          </a:p>
          <a:p>
            <a:r>
              <a:rPr lang="en-US" sz="2600"/>
              <a:t>Supervisor contacts Risk Management; myself or Kevin Vaughn</a:t>
            </a:r>
          </a:p>
          <a:p>
            <a:r>
              <a:rPr lang="en-US" sz="2600"/>
              <a:t>Complete “City of Round Rock-Incident Report Form”</a:t>
            </a:r>
          </a:p>
          <a:p>
            <a:r>
              <a:rPr lang="en-US" sz="2600"/>
              <a:t>Employee completes all but sections 5(c)-(e)</a:t>
            </a:r>
          </a:p>
          <a:p>
            <a:r>
              <a:rPr lang="en-US" sz="2600"/>
              <a:t>Supervisor completes remainder of report</a:t>
            </a:r>
          </a:p>
          <a:p>
            <a:r>
              <a:rPr lang="en-US" sz="2600"/>
              <a:t>Take employee to </a:t>
            </a:r>
            <a:r>
              <a:rPr lang="en-US" sz="2600" err="1"/>
              <a:t>Rockcare</a:t>
            </a:r>
            <a:r>
              <a:rPr lang="en-US" sz="2600"/>
              <a:t> for a drug test </a:t>
            </a:r>
          </a:p>
          <a:p>
            <a:r>
              <a:rPr lang="en-US" sz="2600"/>
              <a:t>Take the vehicle to Fleet Maintenance for examination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64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76596-F090-9C07-2653-A966BE7A0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DRUG AND ALCOHOL TESTING</a:t>
            </a:r>
          </a:p>
        </p:txBody>
      </p:sp>
    </p:spTree>
    <p:extLst>
      <p:ext uri="{BB962C8B-B14F-4D97-AF65-F5344CB8AC3E}">
        <p14:creationId xmlns:p14="http://schemas.microsoft.com/office/powerpoint/2010/main" val="3890310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CED1-1D56-4452-B3C8-701E8F4D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Drug and alcohol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CC37-C5FF-4AFF-99CA-7F5FFDA49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608513"/>
          </a:xfrm>
        </p:spPr>
        <p:txBody>
          <a:bodyPr>
            <a:normAutofit fontScale="92500" lnSpcReduction="10000"/>
          </a:bodyPr>
          <a:lstStyle/>
          <a:p>
            <a:r>
              <a:rPr lang="en-US" sz="2800"/>
              <a:t>The City of Round Rock is committed to maintaining a drug free workplace with zero tolerance for drugs and alcohol </a:t>
            </a:r>
          </a:p>
          <a:p>
            <a:endParaRPr lang="en-US" sz="2800"/>
          </a:p>
          <a:p>
            <a:r>
              <a:rPr lang="en-US" sz="2800"/>
              <a:t>City employees shall not use, possess, sell or provide alcohol or controlled substances to any other employee or to any person while such an employee is on duty </a:t>
            </a:r>
          </a:p>
          <a:p>
            <a:endParaRPr lang="en-US" sz="2800"/>
          </a:p>
          <a:p>
            <a:r>
              <a:rPr lang="en-US" sz="2800"/>
              <a:t>Employees shall not consume alcohol within four hours of reporting for duty, or when on-call </a:t>
            </a:r>
          </a:p>
          <a:p>
            <a:endParaRPr lang="en-US" sz="28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32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161-8EBD-4244-B732-C39105064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Drug and alcohol testing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AC12A-B481-462B-B99A-3FF634B4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78969"/>
            <a:ext cx="9905999" cy="4460513"/>
          </a:xfrm>
        </p:spPr>
        <p:txBody>
          <a:bodyPr>
            <a:normAutofit/>
          </a:bodyPr>
          <a:lstStyle/>
          <a:p>
            <a:r>
              <a:rPr lang="en-US" dirty="0"/>
              <a:t>Two types of test-urinalysis (UA) and breath alcohol concentration (BAC)</a:t>
            </a:r>
          </a:p>
          <a:p>
            <a:r>
              <a:rPr lang="en-US" dirty="0"/>
              <a:t>Testing can be: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Pre-employment-This is taken care of by Human Resources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Post accident-Any auto accident where the damages may exceed $1,000 and the employee’s vehicle was moving at the time of the accident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Random-Applies to CDL holders only (For now-currently being modified)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For cause-Applies to every employee</a:t>
            </a:r>
          </a:p>
        </p:txBody>
      </p:sp>
    </p:spTree>
    <p:extLst>
      <p:ext uri="{BB962C8B-B14F-4D97-AF65-F5344CB8AC3E}">
        <p14:creationId xmlns:p14="http://schemas.microsoft.com/office/powerpoint/2010/main" val="836784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B01F-5C3F-48F4-A536-72F9A705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-248575"/>
            <a:ext cx="9905998" cy="1478570"/>
          </a:xfrm>
        </p:spPr>
        <p:txBody>
          <a:bodyPr/>
          <a:lstStyle/>
          <a:p>
            <a:pPr algn="ctr"/>
            <a:r>
              <a:rPr lang="en-US"/>
              <a:t>Drug and alcohol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B7B61-A6DC-43C5-A527-CBCF4595D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53346"/>
            <a:ext cx="9905999" cy="5904654"/>
          </a:xfrm>
        </p:spPr>
        <p:txBody>
          <a:bodyPr>
            <a:normAutofit fontScale="92500" lnSpcReduction="20000"/>
          </a:bodyPr>
          <a:lstStyle/>
          <a:p>
            <a:r>
              <a:rPr lang="en-US" sz="4300" dirty="0">
                <a:solidFill>
                  <a:srgbClr val="FF0000"/>
                </a:solidFill>
              </a:rPr>
              <a:t>UA Process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Sample is collected at collection center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Sample is secured and sent to lab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Lab examines sample and sends negative test results to myself and Janiqua Mabry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Positive tests are sent to Medical Review Officer (MRO)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600" dirty="0"/>
              <a:t>MRO contacts employee to determine reason for the positive test (i.e. valid prescription)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600" dirty="0"/>
              <a:t>MRO and only MRO determines if the test is positive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600" dirty="0"/>
              <a:t>If employee has a valid prescription, then MRO reports to City that employee was negative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2600" dirty="0"/>
              <a:t>If the employee does not have a valid prescription MRO certifies as positive</a:t>
            </a:r>
          </a:p>
          <a:p>
            <a:pPr marL="971550" lvl="1" indent="-514350">
              <a:buFont typeface="+mj-lt"/>
              <a:buAutoNum type="roman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85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EF3B-302C-4B70-BA2D-7233919E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Drug and alcohol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29923-86DF-419F-B972-881A5E5A4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BAC process:</a:t>
            </a:r>
          </a:p>
          <a:p>
            <a:pPr marL="457200" indent="-457200">
              <a:buFont typeface="+mj-lt"/>
              <a:buAutoNum type="alphaLcParenR"/>
            </a:pPr>
            <a:r>
              <a:rPr lang="en-US"/>
              <a:t>Employee taken to Austin Mobile Drug Testing or other approved provider</a:t>
            </a:r>
          </a:p>
          <a:p>
            <a:pPr marL="457200" indent="-457200">
              <a:buFont typeface="+mj-lt"/>
              <a:buAutoNum type="alphaLcParenR"/>
            </a:pPr>
            <a:r>
              <a:rPr lang="en-US"/>
              <a:t>Employee blows into machine that registers employee’s blood alcohol level</a:t>
            </a:r>
          </a:p>
          <a:p>
            <a:pPr marL="457200" indent="-457200">
              <a:buFont typeface="+mj-lt"/>
              <a:buAutoNum type="alphaLcParenR"/>
            </a:pPr>
            <a:r>
              <a:rPr lang="en-US"/>
              <a:t>A confirmation test is taken 15 minutes later</a:t>
            </a:r>
          </a:p>
          <a:p>
            <a:pPr marL="457200" indent="-457200">
              <a:buFont typeface="+mj-lt"/>
              <a:buAutoNum type="alphaLcParenR"/>
            </a:pPr>
            <a:r>
              <a:rPr lang="en-US"/>
              <a:t>Results are given to employee, supervisor and e-mailed to me</a:t>
            </a:r>
          </a:p>
        </p:txBody>
      </p:sp>
    </p:spTree>
    <p:extLst>
      <p:ext uri="{BB962C8B-B14F-4D97-AF65-F5344CB8AC3E}">
        <p14:creationId xmlns:p14="http://schemas.microsoft.com/office/powerpoint/2010/main" val="177794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245" y="57044"/>
            <a:ext cx="9905998" cy="1478570"/>
          </a:xfrm>
        </p:spPr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Objective: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19044"/>
            <a:ext cx="9905999" cy="5481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Risk Management Webpage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Work related injuries rights and processes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Automobile Accidents-What you should do when an employee is involved in an accident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Drug and Alcohol Testing-When it’s required, how to complete and when employees can return to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BB413-7591-4CA6-8FDE-8C438EB4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5" y="0"/>
            <a:ext cx="2164219" cy="1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6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586E-A944-45FA-A6B0-BB0B7F49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Post-accident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35FEA-3655-4A80-9D5A-9CB2E3D64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93356"/>
          </a:xfrm>
        </p:spPr>
        <p:txBody>
          <a:bodyPr>
            <a:normAutofit/>
          </a:bodyPr>
          <a:lstStyle/>
          <a:p>
            <a:r>
              <a:rPr lang="en-US"/>
              <a:t>Employee must immediately notify supervisor, manager or director of any auto/heavy equipment accident</a:t>
            </a:r>
          </a:p>
          <a:p>
            <a:pPr lvl="1"/>
            <a:r>
              <a:rPr lang="en-US"/>
              <a:t>If the employee cannot reach supervisor, manager or director, then employee may contact any other supervisor in the same department </a:t>
            </a:r>
          </a:p>
          <a:p>
            <a:pPr lvl="1"/>
            <a:r>
              <a:rPr lang="en-US"/>
              <a:t>If employee cannot reach any of the above, then contact myself or Kevin Vaughn</a:t>
            </a:r>
          </a:p>
          <a:p>
            <a:r>
              <a:rPr lang="en-US"/>
              <a:t>Supervisor notifies myself or Kevin Vaughn of the accident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32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C40F-51BF-49B8-BE50-722C6DCB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Post accident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70C9B-5F9D-4830-97CB-8467EF690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73188"/>
            <a:ext cx="9905999" cy="5060271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Supervisor makes an initial determination of whether the accident requires testing.  </a:t>
            </a:r>
            <a:r>
              <a:rPr lang="en-US" sz="2600" dirty="0">
                <a:solidFill>
                  <a:srgbClr val="FF0000"/>
                </a:solidFill>
              </a:rPr>
              <a:t>What elements are required? </a:t>
            </a:r>
          </a:p>
          <a:p>
            <a:r>
              <a:rPr lang="en-US" sz="2600" dirty="0"/>
              <a:t>Supervisor immediately transports employee to collection site to be tested for drugs and/or alcohol</a:t>
            </a:r>
          </a:p>
          <a:p>
            <a:r>
              <a:rPr lang="en-US" sz="2600" dirty="0"/>
              <a:t>If the collection site is closed, go the intranet, http://websrvr/Portal/portalpages/hrhse.htm and contact the after-hours collection company (Austin Mobile Drug Testing) </a:t>
            </a:r>
          </a:p>
          <a:p>
            <a:r>
              <a:rPr lang="en-US" sz="2600" dirty="0"/>
              <a:t>When must post accident testing occur? </a:t>
            </a:r>
            <a:r>
              <a:rPr lang="en-US" sz="2600" dirty="0">
                <a:solidFill>
                  <a:srgbClr val="FF0000"/>
                </a:solidFill>
              </a:rPr>
              <a:t>Within 2 hours of the accident</a:t>
            </a:r>
          </a:p>
          <a:p>
            <a:r>
              <a:rPr lang="en-US" sz="2600" dirty="0"/>
              <a:t>If you cannot meet the timelines, you must document WHY?</a:t>
            </a:r>
          </a:p>
          <a:p>
            <a:r>
              <a:rPr lang="en-US" sz="2600" dirty="0"/>
              <a:t>Remember, employee medical treatment comes first, testing comes second!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Employee does not resume driving until test results come in!!!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28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43A7-56FA-48AE-8B4F-8402059C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Reasonable suspicion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D9448-B5DC-490D-93CC-F4889C1EE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52338"/>
            <a:ext cx="9905999" cy="4923670"/>
          </a:xfrm>
        </p:spPr>
        <p:txBody>
          <a:bodyPr>
            <a:normAutofit fontScale="92500"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95000"/>
              <a:buNone/>
              <a:defRPr/>
            </a:pPr>
            <a:r>
              <a:rPr lang="en-US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Procedure:</a:t>
            </a:r>
          </a:p>
          <a:p>
            <a:pPr marL="800100"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95000"/>
              <a:defRPr/>
            </a:pPr>
            <a:r>
              <a:rPr lang="en-US" sz="240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Reasonable suspicion applies to all employees, not just CDL drivers</a:t>
            </a:r>
          </a:p>
          <a:p>
            <a:pPr marL="800100"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95000"/>
              <a:defRPr/>
            </a:pPr>
            <a:r>
              <a:rPr lang="en-US" sz="240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Any supervisor may make a reasonable suspicion determination on any employee, not just their own employees</a:t>
            </a: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</a:pPr>
            <a:r>
              <a:rPr lang="en-US" sz="2400" kern="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The supervisor shall immediately contact HR when observing suspicious behavior</a:t>
            </a: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</a:pPr>
            <a:r>
              <a:rPr lang="en-US" sz="2400" kern="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If approved to test, collection must take place within 2 hours of the observation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</a:pPr>
            <a:r>
              <a:rPr lang="en-US" kern="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Prohibitions:</a:t>
            </a: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</a:pPr>
            <a:r>
              <a:rPr lang="en-US" sz="2400" kern="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The employee shall not be allowed to return to work for 24 hours</a:t>
            </a:r>
          </a:p>
          <a:p>
            <a:pPr marL="800100" lvl="1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</a:pPr>
            <a:r>
              <a:rPr lang="en-US" sz="2400" kern="0">
                <a:solidFill>
                  <a:prstClr val="black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Employee is not allowed to return to driving until the test results are received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1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4D1AF-38F5-4A55-8902-8C86E389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61065"/>
            <a:ext cx="9905998" cy="819665"/>
          </a:xfrm>
        </p:spPr>
        <p:txBody>
          <a:bodyPr/>
          <a:lstStyle/>
          <a:p>
            <a:pPr algn="ctr"/>
            <a:r>
              <a:rPr lang="en-US"/>
              <a:t>Positive tests and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8F132-91CE-4059-B6A0-08FEE2D1B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180730"/>
            <a:ext cx="9905999" cy="5677270"/>
          </a:xfrm>
        </p:spPr>
        <p:txBody>
          <a:bodyPr>
            <a:normAutofit fontScale="77500" lnSpcReduction="20000"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Trebuchet MS" panose="020B0603020202020204" pitchFamily="34" charset="0"/>
                <a:cs typeface="Arial" pitchFamily="34" charset="0"/>
              </a:rPr>
              <a:t>HR will notify the employee’s supervisor of any positive test results and will work with department staff to determine appropriate discipline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Trebuchet MS" panose="020B0603020202020204" pitchFamily="34" charset="0"/>
                <a:cs typeface="Arial" pitchFamily="34" charset="0"/>
              </a:rPr>
              <a:t>Levels of Positive Results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rebuchet MS" panose="020B0603020202020204" pitchFamily="34" charset="0"/>
                <a:cs typeface="Arial" pitchFamily="34" charset="0"/>
              </a:rPr>
              <a:t>Employees that test positive for blood alcohol with a level of .02-.04 (0.0 for Police and Fire)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rebuchet MS" panose="020B0603020202020204" pitchFamily="34" charset="0"/>
                <a:cs typeface="Arial" pitchFamily="34" charset="0"/>
              </a:rPr>
              <a:t>Employees that test positive for blood alcohol with a level of .04 and above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Trebuchet MS" panose="020B0603020202020204" pitchFamily="34" charset="0"/>
                <a:cs typeface="Arial" pitchFamily="34" charset="0"/>
              </a:rPr>
              <a:t>Types of Discipline</a:t>
            </a:r>
          </a:p>
          <a:p>
            <a:pPr marL="742950" lvl="1" indent="-285750" algn="just" fontAlgn="base">
              <a:spcBef>
                <a:spcPct val="20000"/>
              </a:spcBef>
              <a:spcAft>
                <a:spcPct val="0"/>
              </a:spcAft>
              <a:buSzPct val="135000"/>
            </a:pPr>
            <a:r>
              <a:rPr lang="en-US" sz="2400" kern="0" dirty="0">
                <a:latin typeface="Trebuchet MS" panose="020B0603020202020204" pitchFamily="34" charset="0"/>
                <a:cs typeface="Times New Roman" panose="02020603050405020304" pitchFamily="18" charset="0"/>
              </a:rPr>
              <a:t>Employees that refuse to take a drug test or adulterate a specimen will be terminated immediately</a:t>
            </a:r>
          </a:p>
          <a:p>
            <a:pPr marL="742950" lvl="1" indent="-285750" algn="just" fontAlgn="base">
              <a:spcBef>
                <a:spcPct val="20000"/>
              </a:spcBef>
              <a:spcAft>
                <a:spcPct val="0"/>
              </a:spcAft>
              <a:buSzPct val="135000"/>
            </a:pPr>
            <a:r>
              <a:rPr lang="en-US" sz="2400" kern="0" dirty="0">
                <a:latin typeface="Trebuchet MS" panose="020B0603020202020204" pitchFamily="34" charset="0"/>
                <a:cs typeface="Times New Roman" panose="02020603050405020304" pitchFamily="18" charset="0"/>
              </a:rPr>
              <a:t>Progressive discipline up to and including termination and/or disciplinary probation</a:t>
            </a:r>
          </a:p>
          <a:p>
            <a:pPr marL="742950" lvl="1" indent="-285750" algn="just" fontAlgn="base">
              <a:spcBef>
                <a:spcPct val="20000"/>
              </a:spcBef>
              <a:spcAft>
                <a:spcPct val="0"/>
              </a:spcAft>
              <a:buSzPct val="135000"/>
            </a:pPr>
            <a:r>
              <a:rPr lang="en-US" sz="2400" kern="0" dirty="0">
                <a:latin typeface="Trebuchet MS" panose="020B0603020202020204" pitchFamily="34" charset="0"/>
                <a:cs typeface="Times New Roman" panose="02020603050405020304" pitchFamily="18" charset="0"/>
              </a:rPr>
              <a:t>At a minimum, employees will be given either a demotion of one pay grade for a period of six months, or unpaid suspension for 2 weeks, at the discretion of the department director after consultation with the HR </a:t>
            </a:r>
          </a:p>
          <a:p>
            <a:pPr marL="742950" lvl="1" indent="-285750" algn="just" fontAlgn="base">
              <a:spcBef>
                <a:spcPct val="20000"/>
              </a:spcBef>
              <a:spcAft>
                <a:spcPct val="0"/>
              </a:spcAft>
              <a:buSzPct val="135000"/>
            </a:pPr>
            <a:r>
              <a:rPr lang="en-US" sz="2400" kern="0" dirty="0">
                <a:latin typeface="Trebuchet MS" panose="020B0603020202020204" pitchFamily="34" charset="0"/>
                <a:cs typeface="Times New Roman" panose="02020603050405020304" pitchFamily="18" charset="0"/>
              </a:rPr>
              <a:t>During the period of demotion, the employee will not be allowed to operate a motor vehicle until approved by the substance abuse professional (SAP) and HR </a:t>
            </a:r>
          </a:p>
          <a:p>
            <a:pPr marL="742950" lvl="1" indent="-285750" algn="just" fontAlgn="base">
              <a:spcBef>
                <a:spcPct val="20000"/>
              </a:spcBef>
              <a:spcAft>
                <a:spcPct val="0"/>
              </a:spcAft>
              <a:buSzPct val="135000"/>
            </a:pPr>
            <a:r>
              <a:rPr lang="en-US" sz="2400" kern="0" dirty="0">
                <a:latin typeface="Trebuchet MS" panose="020B0603020202020204" pitchFamily="34" charset="0"/>
                <a:cs typeface="Times New Roman" panose="02020603050405020304" pitchFamily="18" charset="0"/>
              </a:rPr>
              <a:t>Employee must complete the treatment plan recommended by the SAP</a:t>
            </a:r>
          </a:p>
          <a:p>
            <a:pPr marL="742950" lvl="1" indent="-285750" algn="just" fontAlgn="base">
              <a:spcBef>
                <a:spcPct val="20000"/>
              </a:spcBef>
              <a:spcAft>
                <a:spcPct val="0"/>
              </a:spcAft>
              <a:buSzPct val="135000"/>
            </a:pPr>
            <a:r>
              <a:rPr lang="en-US" sz="2400" kern="0" dirty="0">
                <a:latin typeface="Trebuchet MS" panose="020B0603020202020204" pitchFamily="34" charset="0"/>
                <a:cs typeface="Times New Roman" panose="02020603050405020304" pitchFamily="18" charset="0"/>
              </a:rPr>
              <a:t>Continued testing as indicated by SAP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39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4716" y="2908569"/>
            <a:ext cx="8278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418AB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E9519-9F7F-438E-821E-3109DCCC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5" y="0"/>
            <a:ext cx="2164219" cy="1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4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115" y="127000"/>
            <a:ext cx="6409036" cy="1473200"/>
          </a:xfrm>
        </p:spPr>
        <p:txBody>
          <a:bodyPr/>
          <a:lstStyle/>
          <a:p>
            <a:r>
              <a:rPr lang="en-US" b="1" kern="1200">
                <a:solidFill>
                  <a:srgbClr val="000000"/>
                </a:solidFill>
                <a:latin typeface="+mn-lt"/>
                <a:cs typeface="Arial" pitchFamily="34" charset="0"/>
              </a:rPr>
              <a:t>Safety Rules and Work Procedures</a:t>
            </a: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904" y="1981200"/>
            <a:ext cx="9078096" cy="4876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kern="1200">
                <a:solidFill>
                  <a:srgbClr val="000000"/>
                </a:solidFill>
                <a:latin typeface="+mn-lt"/>
                <a:cs typeface="Arial" pitchFamily="34" charset="0"/>
              </a:rPr>
              <a:t>A safe workplace must have safety guidelines and these guidelines </a:t>
            </a:r>
            <a:r>
              <a:rPr lang="en-US" i="1" kern="1200">
                <a:solidFill>
                  <a:srgbClr val="000000"/>
                </a:solidFill>
                <a:latin typeface="+mn-lt"/>
                <a:cs typeface="Arial" pitchFamily="34" charset="0"/>
              </a:rPr>
              <a:t>will always be followed!  </a:t>
            </a:r>
            <a:r>
              <a:rPr lang="en-US" kern="1200">
                <a:solidFill>
                  <a:srgbClr val="000000"/>
                </a:solidFill>
                <a:latin typeface="+mn-lt"/>
                <a:cs typeface="Arial" pitchFamily="34" charset="0"/>
              </a:rPr>
              <a:t>The City’s safety rules are listed in the below documents:</a:t>
            </a:r>
          </a:p>
          <a:p>
            <a:pPr lvl="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kern="1200">
                <a:solidFill>
                  <a:srgbClr val="000000"/>
                </a:solidFill>
                <a:latin typeface="+mn-lt"/>
                <a:cs typeface="Arial" pitchFamily="34" charset="0"/>
              </a:rPr>
              <a:t>City’s Safety Manual- Covers administrative policies and general safety guidelines</a:t>
            </a:r>
          </a:p>
          <a:p>
            <a:pPr lvl="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kern="1200">
                <a:solidFill>
                  <a:srgbClr val="000000"/>
                </a:solidFill>
                <a:latin typeface="+mn-lt"/>
                <a:cs typeface="Arial" pitchFamily="34" charset="0"/>
              </a:rPr>
              <a:t>Departments Risk Management Plans-Provides you with specific safety rules, policies and procedures pertaining to the hazards in your Departments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0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idx="1"/>
          </p:nvPr>
        </p:nvSpPr>
        <p:spPr>
          <a:xfrm>
            <a:off x="4819650" y="319088"/>
            <a:ext cx="5848350" cy="14335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n-US">
                <a:latin typeface="Arial" pitchFamily="34" charset="0"/>
              </a:rPr>
              <a:t>	</a:t>
            </a:r>
            <a:endParaRPr lang="en-US" sz="4200">
              <a:solidFill>
                <a:schemeClr val="accent6"/>
              </a:solidFill>
              <a:latin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617913" y="2520951"/>
            <a:ext cx="5072062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sz="3600" b="1">
                <a:solidFill>
                  <a:srgbClr val="333399"/>
                </a:solidFill>
                <a:latin typeface="Constantia" pitchFamily="18" charset="0"/>
                <a:cs typeface="Arial" pitchFamily="34" charset="0"/>
              </a:rPr>
              <a:t>    </a:t>
            </a:r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Incident Reporting</a:t>
            </a:r>
          </a:p>
        </p:txBody>
      </p:sp>
    </p:spTree>
    <p:extLst>
      <p:ext uri="{BB962C8B-B14F-4D97-AF65-F5344CB8AC3E}">
        <p14:creationId xmlns:p14="http://schemas.microsoft.com/office/powerpoint/2010/main" val="41051449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ED9C5-9761-9C44-496B-337F2B42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Accident Reporting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23C6-0012-E635-6F84-3770362FB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All accidents/incidents must be reported using the City of Round Rock incident report form which is available on the Employee Net. This completed form will be forwarded to Safety/Risk Management and will be used by staff to assist in eliminating hazards and preventing similar accidents/ incidents. </a:t>
            </a:r>
            <a:r>
              <a:rPr lang="en-US" sz="2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Incident reports will sent to _RiskManagement@Roundrocktexas.gov email address.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40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0E99B8-26AC-C236-6FB0-9B6F2242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442" y="0"/>
            <a:ext cx="5235115" cy="68580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53C4D0B8-7821-3CF3-74A1-2138FF895B97}"/>
              </a:ext>
            </a:extLst>
          </p:cNvPr>
          <p:cNvSpPr/>
          <p:nvPr/>
        </p:nvSpPr>
        <p:spPr bwMode="auto">
          <a:xfrm>
            <a:off x="9345334" y="2879520"/>
            <a:ext cx="2466365" cy="578841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Employee completes all but 5(c-e)</a:t>
            </a:r>
          </a:p>
        </p:txBody>
      </p:sp>
    </p:spTree>
    <p:extLst>
      <p:ext uri="{BB962C8B-B14F-4D97-AF65-F5344CB8AC3E}">
        <p14:creationId xmlns:p14="http://schemas.microsoft.com/office/powerpoint/2010/main" val="110047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0BA25-4E8F-BE78-664E-EA9F0DF3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306" y="0"/>
            <a:ext cx="5319388" cy="68580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317047E0-7C54-2AC7-42E7-E754D204400A}"/>
              </a:ext>
            </a:extLst>
          </p:cNvPr>
          <p:cNvSpPr/>
          <p:nvPr/>
        </p:nvSpPr>
        <p:spPr bwMode="auto">
          <a:xfrm>
            <a:off x="9102054" y="2541864"/>
            <a:ext cx="2801923" cy="48463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Supervisor completes 5 (c-e)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21C78047-83F4-D4DC-F1D1-5DDE31D8D33D}"/>
              </a:ext>
            </a:extLst>
          </p:cNvPr>
          <p:cNvSpPr/>
          <p:nvPr/>
        </p:nvSpPr>
        <p:spPr bwMode="auto">
          <a:xfrm>
            <a:off x="9102055" y="4496499"/>
            <a:ext cx="2801922" cy="48463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Make sure everyone signs</a:t>
            </a:r>
          </a:p>
        </p:txBody>
      </p:sp>
    </p:spTree>
    <p:extLst>
      <p:ext uri="{BB962C8B-B14F-4D97-AF65-F5344CB8AC3E}">
        <p14:creationId xmlns:p14="http://schemas.microsoft.com/office/powerpoint/2010/main" val="123151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FF03E8-0492-2ED4-3712-6EAA7CBEA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63" y="0"/>
            <a:ext cx="5269274" cy="6858000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3C05D5A5-2DD8-1BE7-AF68-57B66C674778}"/>
              </a:ext>
            </a:extLst>
          </p:cNvPr>
          <p:cNvSpPr/>
          <p:nvPr/>
        </p:nvSpPr>
        <p:spPr bwMode="auto">
          <a:xfrm>
            <a:off x="9185945" y="3338818"/>
            <a:ext cx="2692866" cy="48463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May be used for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956690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2_citynew">
  <a:themeElements>
    <a:clrScheme name="cityn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cityne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ityn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tyn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n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n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ty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5D8E652048054AA0D36C3D08E5010D" ma:contentTypeVersion="11" ma:contentTypeDescription="Create a new document." ma:contentTypeScope="" ma:versionID="f4b04450311a45301144889c2e019aab">
  <xsd:schema xmlns:xsd="http://www.w3.org/2001/XMLSchema" xmlns:xs="http://www.w3.org/2001/XMLSchema" xmlns:p="http://schemas.microsoft.com/office/2006/metadata/properties" xmlns:ns3="d173accf-2f5a-44e7-9c9d-133e4fee8f03" xmlns:ns4="83faa690-2357-4073-a0a2-09d4f2327a89" targetNamespace="http://schemas.microsoft.com/office/2006/metadata/properties" ma:root="true" ma:fieldsID="966091b940269949e80f28461966ba40" ns3:_="" ns4:_="">
    <xsd:import namespace="d173accf-2f5a-44e7-9c9d-133e4fee8f03"/>
    <xsd:import namespace="83faa690-2357-4073-a0a2-09d4f2327a8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3accf-2f5a-44e7-9c9d-133e4fee8f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aa690-2357-4073-a0a2-09d4f2327a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ACD911-CD5E-4FA1-B71A-3A35CF9C060B}">
  <ds:schemaRefs>
    <ds:schemaRef ds:uri="83faa690-2357-4073-a0a2-09d4f2327a89"/>
    <ds:schemaRef ds:uri="d173accf-2f5a-44e7-9c9d-133e4fee8f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9B3B747-EA3E-4F4E-BEC0-B36FF6ABBA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4C906B-B0F7-4D93-8D4D-BB24C6E1354C}">
  <ds:schemaRefs>
    <ds:schemaRef ds:uri="83faa690-2357-4073-a0a2-09d4f2327a89"/>
    <ds:schemaRef ds:uri="d173accf-2f5a-44e7-9c9d-133e4fee8f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50</TotalTime>
  <Words>1641</Words>
  <Application>Microsoft Office PowerPoint</Application>
  <PresentationFormat>Widescreen</PresentationFormat>
  <Paragraphs>164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Constantia</vt:lpstr>
      <vt:lpstr>Times</vt:lpstr>
      <vt:lpstr>Times New Roman</vt:lpstr>
      <vt:lpstr>Trebuchet MS</vt:lpstr>
      <vt:lpstr>Tw Cen MT</vt:lpstr>
      <vt:lpstr>Wingdings</vt:lpstr>
      <vt:lpstr>Wingdings 2</vt:lpstr>
      <vt:lpstr>Circuit</vt:lpstr>
      <vt:lpstr>2_citynew</vt:lpstr>
      <vt:lpstr>Workers’ Compensation, Auto Accidents &amp; Drug Testing: An Overview for New Supervisors and Employees </vt:lpstr>
      <vt:lpstr>Every Risk Management Policy and Form can be Found with this QR Code</vt:lpstr>
      <vt:lpstr>Objective: </vt:lpstr>
      <vt:lpstr>Safety Rules and Work Procedures</vt:lpstr>
      <vt:lpstr>PowerPoint Presentation</vt:lpstr>
      <vt:lpstr>Accident Reporting</vt:lpstr>
      <vt:lpstr>PowerPoint Presentation</vt:lpstr>
      <vt:lpstr>PowerPoint Presentation</vt:lpstr>
      <vt:lpstr>PowerPoint Presentation</vt:lpstr>
      <vt:lpstr>Electronic Filing</vt:lpstr>
      <vt:lpstr>Work Related Injury</vt:lpstr>
      <vt:lpstr>Seeking Medical Treatment For An On-The-Job Injury?</vt:lpstr>
      <vt:lpstr>Ascension Seton ER</vt:lpstr>
      <vt:lpstr>St. David’s ER</vt:lpstr>
      <vt:lpstr>First Fill Cards</vt:lpstr>
      <vt:lpstr>Prohibited Actions</vt:lpstr>
      <vt:lpstr>Workers’ Compensation Dispute Resolution</vt:lpstr>
      <vt:lpstr>Time Keeping</vt:lpstr>
      <vt:lpstr>Automobile accidents</vt:lpstr>
      <vt:lpstr>Anybody here born AFTER November 7, 2000?  Why is this date important?  </vt:lpstr>
      <vt:lpstr>Why take driving seriously?</vt:lpstr>
      <vt:lpstr>PowerPoint Presentation</vt:lpstr>
      <vt:lpstr>Automobile accidents</vt:lpstr>
      <vt:lpstr>Automobile accidents</vt:lpstr>
      <vt:lpstr>PowerPoint Presentation</vt:lpstr>
      <vt:lpstr>Drug and alcohol testing</vt:lpstr>
      <vt:lpstr>Drug and alcohol testing </vt:lpstr>
      <vt:lpstr>Drug and alcohol testing</vt:lpstr>
      <vt:lpstr>Drug and alcohol testing</vt:lpstr>
      <vt:lpstr>Post-accident testing</vt:lpstr>
      <vt:lpstr>Post accident testing</vt:lpstr>
      <vt:lpstr>Reasonable suspicion</vt:lpstr>
      <vt:lpstr>Positive tests and discipline</vt:lpstr>
      <vt:lpstr>PowerPoint Presentation</vt:lpstr>
    </vt:vector>
  </TitlesOfParts>
  <Company>CORR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Workers compensation 2017</dc:title>
  <dc:creator>Michael Bennett</dc:creator>
  <cp:lastModifiedBy>Michael Bennett</cp:lastModifiedBy>
  <cp:revision>3</cp:revision>
  <cp:lastPrinted>2023-05-18T21:11:31Z</cp:lastPrinted>
  <dcterms:created xsi:type="dcterms:W3CDTF">2016-10-13T12:54:11Z</dcterms:created>
  <dcterms:modified xsi:type="dcterms:W3CDTF">2026-05-05T16:30:06Z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0x010100E55D8E652048054AA0D36C3D08E5010D</vt:lpwstr>
  </property>
</Properties>
</file>